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8" r:id="rId10"/>
    <p:sldId id="269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03"/>
    <p:restoredTop sz="94726"/>
  </p:normalViewPr>
  <p:slideViewPr>
    <p:cSldViewPr snapToGrid="0" snapToObjects="1">
      <p:cViewPr varScale="1">
        <p:scale>
          <a:sx n="101" d="100"/>
          <a:sy n="101" d="100"/>
        </p:scale>
        <p:origin x="232" y="1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3/14/23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569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3/14/23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644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3/14/23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919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3/14/23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849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3/14/23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4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3/14/23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245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3/14/23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918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3/14/23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715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3/14/23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868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3/14/23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479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26370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2D6E202-B606-4609-B914-27C9371A1F6D}" type="datetime1">
              <a:rPr lang="en-US" smtClean="0"/>
              <a:t>3/14/23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454817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B2CA9B6-4696-4754-85E4-8CABC16C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A9A1B4E-BA04-49DB-A7FC-AAC824E9F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EB81022-BC5D-4044-B798-FA0517B46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23277EE-B44B-4433-AC85-268C83D34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893633-2491-40F3-A8F8-3048B013B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600BF4-BBEF-41D0-AF2D-5FE8F1408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5891209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7E043-27D4-7B48-9E41-4F0B67E08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9804" y="3428998"/>
            <a:ext cx="3972924" cy="2268559"/>
          </a:xfrm>
        </p:spPr>
        <p:txBody>
          <a:bodyPr>
            <a:normAutofit/>
          </a:bodyPr>
          <a:lstStyle/>
          <a:p>
            <a:r>
              <a:rPr lang="en-US" sz="4100"/>
              <a:t>Permaculture practices for the home garden.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F5E956-DFCD-B944-8760-391A9F372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4907" y="2268786"/>
            <a:ext cx="3817821" cy="1160213"/>
          </a:xfrm>
        </p:spPr>
        <p:txBody>
          <a:bodyPr>
            <a:normAutofit/>
          </a:bodyPr>
          <a:lstStyle/>
          <a:p>
            <a:r>
              <a:rPr lang="en-US"/>
              <a:t>Kirsty Williams</a:t>
            </a:r>
          </a:p>
          <a:p>
            <a:r>
              <a:rPr lang="en-US"/>
              <a:t>Growing Home Permaculture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D2A8E3-2FF4-79F7-6EB4-A097998A05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38"/>
          <a:stretch/>
        </p:blipFill>
        <p:spPr>
          <a:xfrm>
            <a:off x="6749807" y="227"/>
            <a:ext cx="4635113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E3FBB69-81FC-455A-9F72-076CADABD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63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3BBAF34-367D-4E18-A62E-4602BD908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32" y="-2718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A4CF08-858A-49E4-B707-4E7585D11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938E62-910D-4D69-AA09-567AAAC37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4E54C6-D084-4BC8-B3F9-8B9EC22A6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5" y="0"/>
            <a:ext cx="65268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CAAAC-27EE-E94E-B2D9-7EE9550F0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738" y="808056"/>
            <a:ext cx="4986954" cy="107722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Using permaculture practices to grow your garden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C8EE1-B88A-FB44-A7EE-B0949443A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739" y="2052116"/>
            <a:ext cx="4901548" cy="3997828"/>
          </a:xfrm>
        </p:spPr>
        <p:txBody>
          <a:bodyPr>
            <a:normAutofit/>
          </a:bodyPr>
          <a:lstStyle/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Planting for increased biodiversity</a:t>
            </a:r>
          </a:p>
          <a:p>
            <a:r>
              <a:rPr lang="en-US" sz="1800" dirty="0"/>
              <a:t>Integrated pest management strategies</a:t>
            </a:r>
          </a:p>
          <a:p>
            <a:r>
              <a:rPr lang="en-US" sz="1800" dirty="0"/>
              <a:t>Investing in new skills</a:t>
            </a:r>
          </a:p>
          <a:p>
            <a:r>
              <a:rPr lang="en-US" sz="1800" dirty="0"/>
              <a:t>Seed Saving</a:t>
            </a:r>
          </a:p>
          <a:p>
            <a:r>
              <a:rPr lang="en-US" sz="1800" dirty="0"/>
              <a:t>Food preservation techniques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7713DB-A0B1-4507-9991-B6DCAE436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3970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 up of Barley in the wild">
            <a:extLst>
              <a:ext uri="{FF2B5EF4-FFF2-40B4-BE49-F238E27FC236}">
                <a16:creationId xmlns:a16="http://schemas.microsoft.com/office/drawing/2014/main" id="{0F6410B2-350E-87A7-EFCF-F63ACC3D4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62" r="40910" b="-2"/>
          <a:stretch/>
        </p:blipFill>
        <p:spPr>
          <a:xfrm>
            <a:off x="7534656" y="227"/>
            <a:ext cx="4657039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A96FF2-ACD7-48C4-BCE1-FC7F42108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372" y="0"/>
            <a:ext cx="4649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36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1">
            <a:extLst>
              <a:ext uri="{FF2B5EF4-FFF2-40B4-BE49-F238E27FC236}">
                <a16:creationId xmlns:a16="http://schemas.microsoft.com/office/drawing/2014/main" id="{93D02AEE-30DC-4942-A9CA-7A14F8B8E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13">
            <a:extLst>
              <a:ext uri="{FF2B5EF4-FFF2-40B4-BE49-F238E27FC236}">
                <a16:creationId xmlns:a16="http://schemas.microsoft.com/office/drawing/2014/main" id="{FD5823F2-909F-442D-BD72-0681CCC14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8" name="Picture 15">
            <a:extLst>
              <a:ext uri="{FF2B5EF4-FFF2-40B4-BE49-F238E27FC236}">
                <a16:creationId xmlns:a16="http://schemas.microsoft.com/office/drawing/2014/main" id="{4231EAF6-FA22-4615-A4D3-D171F7E17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17">
            <a:extLst>
              <a:ext uri="{FF2B5EF4-FFF2-40B4-BE49-F238E27FC236}">
                <a16:creationId xmlns:a16="http://schemas.microsoft.com/office/drawing/2014/main" id="{F2699857-2714-4E6A-8E11-6BEB9DF7F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9">
            <a:extLst>
              <a:ext uri="{FF2B5EF4-FFF2-40B4-BE49-F238E27FC236}">
                <a16:creationId xmlns:a16="http://schemas.microsoft.com/office/drawing/2014/main" id="{346078E7-FDC0-448B-97DE-4EDA7702E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1">
            <a:extLst>
              <a:ext uri="{FF2B5EF4-FFF2-40B4-BE49-F238E27FC236}">
                <a16:creationId xmlns:a16="http://schemas.microsoft.com/office/drawing/2014/main" id="{7266E038-37B1-43CF-AFE0-B21E9F572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E88774-8A4F-0E40-B359-5A228901F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4" y="808056"/>
            <a:ext cx="3319381" cy="1077229"/>
          </a:xfrm>
        </p:spPr>
        <p:txBody>
          <a:bodyPr>
            <a:normAutofit/>
          </a:bodyPr>
          <a:lstStyle/>
          <a:p>
            <a:pPr algn="l"/>
            <a:r>
              <a:rPr lang="en-US"/>
              <a:t>Community Sufficiency</a:t>
            </a:r>
          </a:p>
        </p:txBody>
      </p:sp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662BD0B2-0B72-23BB-0A40-637070B97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444" y="2052116"/>
            <a:ext cx="3319381" cy="3997828"/>
          </a:xfrm>
        </p:spPr>
        <p:txBody>
          <a:bodyPr>
            <a:normAutofit/>
          </a:bodyPr>
          <a:lstStyle/>
          <a:p>
            <a:r>
              <a:rPr lang="en-US" sz="1800" dirty="0"/>
              <a:t>Sharing our harvest</a:t>
            </a:r>
          </a:p>
          <a:p>
            <a:r>
              <a:rPr lang="en-US" sz="1800" dirty="0"/>
              <a:t>Sharing our skills</a:t>
            </a:r>
          </a:p>
          <a:p>
            <a:r>
              <a:rPr lang="en-US" sz="1800" dirty="0"/>
              <a:t>Redistributing surplus</a:t>
            </a:r>
          </a:p>
          <a:p>
            <a:r>
              <a:rPr lang="en-US" sz="1800" dirty="0"/>
              <a:t>Undertake larger community projects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50115D-702E-6D44-A86B-F854053A8D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740"/>
          <a:stretch/>
        </p:blipFill>
        <p:spPr>
          <a:xfrm rot="5400000">
            <a:off x="5311731" y="785038"/>
            <a:ext cx="6858000" cy="52883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3" name="Rectangle 23">
            <a:extLst>
              <a:ext uri="{FF2B5EF4-FFF2-40B4-BE49-F238E27FC236}">
                <a16:creationId xmlns:a16="http://schemas.microsoft.com/office/drawing/2014/main" id="{31E37FC9-ED36-42CE-9877-9EAB50FA8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2586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59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D9748-D7A1-5142-B8F5-8CF265A0C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783" y="516835"/>
            <a:ext cx="5977937" cy="166650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Ethics of Permaculture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27C07-59A0-5049-ABEB-6921C5339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784" y="2546224"/>
            <a:ext cx="5977938" cy="33427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</a:rPr>
              <a:t>1. </a:t>
            </a:r>
            <a:r>
              <a:rPr lang="en-AU" b="1" dirty="0">
                <a:solidFill>
                  <a:srgbClr val="FFFFFF"/>
                </a:solidFill>
              </a:rPr>
              <a:t>EARTH CARE– Rebuild Natural Capital</a:t>
            </a:r>
          </a:p>
          <a:p>
            <a:pPr>
              <a:lnSpc>
                <a:spcPct val="100000"/>
              </a:lnSpc>
            </a:pPr>
            <a:endParaRPr lang="en-AU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en-AU" b="1" dirty="0">
                <a:solidFill>
                  <a:srgbClr val="FFFFFF"/>
                </a:solidFill>
              </a:rPr>
              <a:t>2. PEOPLE CARE – Looking after self, kin and community.</a:t>
            </a:r>
          </a:p>
          <a:p>
            <a:pPr>
              <a:lnSpc>
                <a:spcPct val="100000"/>
              </a:lnSpc>
            </a:pPr>
            <a:endParaRPr lang="en-AU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en-AU" b="1" dirty="0">
                <a:solidFill>
                  <a:srgbClr val="FFFFFF"/>
                </a:solidFill>
              </a:rPr>
              <a:t>3. FAIR SHARE – Set limits to consumption and reproduction and redistribute surplus.</a:t>
            </a:r>
            <a:endParaRPr lang="en-AU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n-US" sz="1300" dirty="0">
              <a:solidFill>
                <a:srgbClr val="FFFFFF"/>
              </a:solidFill>
            </a:endParaRPr>
          </a:p>
        </p:txBody>
      </p:sp>
      <p:pic>
        <p:nvPicPr>
          <p:cNvPr id="5" name="Picture 4" descr="A person holding a globe">
            <a:extLst>
              <a:ext uri="{FF2B5EF4-FFF2-40B4-BE49-F238E27FC236}">
                <a16:creationId xmlns:a16="http://schemas.microsoft.com/office/drawing/2014/main" id="{D46E45D3-9438-D11F-293C-3CAE5DEA2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97" r="29966"/>
          <a:stretch/>
        </p:blipFill>
        <p:spPr>
          <a:xfrm>
            <a:off x="20" y="10"/>
            <a:ext cx="458007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94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9">
            <a:extLst>
              <a:ext uri="{FF2B5EF4-FFF2-40B4-BE49-F238E27FC236}">
                <a16:creationId xmlns:a16="http://schemas.microsoft.com/office/drawing/2014/main" id="{6BB306D4-894F-4A1C-8DE5-1D54B03FD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11">
            <a:extLst>
              <a:ext uri="{FF2B5EF4-FFF2-40B4-BE49-F238E27FC236}">
                <a16:creationId xmlns:a16="http://schemas.microsoft.com/office/drawing/2014/main" id="{9509F6F8-AAE1-4937-902A-BEF577F4E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id="{D4FACF2C-80C1-44CC-8817-9EDADE5F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1" name="Rectangle 15">
            <a:extLst>
              <a:ext uri="{FF2B5EF4-FFF2-40B4-BE49-F238E27FC236}">
                <a16:creationId xmlns:a16="http://schemas.microsoft.com/office/drawing/2014/main" id="{9610983A-DB5E-4133-A02A-03DA961CE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674C9817-74DF-4960-9446-47B3FEBCB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9">
            <a:extLst>
              <a:ext uri="{FF2B5EF4-FFF2-40B4-BE49-F238E27FC236}">
                <a16:creationId xmlns:a16="http://schemas.microsoft.com/office/drawing/2014/main" id="{4736E5F1-0280-40B7-BC3A-353B312A6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105EB4-2218-E948-A319-0B90F0CC6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928" y="808056"/>
            <a:ext cx="4203364" cy="10772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Permaculture Design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1BAA7-59C4-9647-BFE9-8D23B5782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5929" y="2052116"/>
            <a:ext cx="4203364" cy="399782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AU" sz="1700" b="1"/>
              <a:t>1. Observe and Interact – ‘Pay attention’</a:t>
            </a:r>
          </a:p>
          <a:p>
            <a:pPr>
              <a:lnSpc>
                <a:spcPct val="110000"/>
              </a:lnSpc>
            </a:pPr>
            <a:endParaRPr lang="en-AU" sz="1700"/>
          </a:p>
          <a:p>
            <a:pPr>
              <a:lnSpc>
                <a:spcPct val="110000"/>
              </a:lnSpc>
            </a:pPr>
            <a:r>
              <a:rPr lang="en-AU" sz="1700" b="1"/>
              <a:t>2. Catch and Store Energy – ‘Harvest while it’s abundant’</a:t>
            </a:r>
          </a:p>
          <a:p>
            <a:pPr>
              <a:lnSpc>
                <a:spcPct val="110000"/>
              </a:lnSpc>
            </a:pPr>
            <a:endParaRPr lang="en-AU" sz="1700"/>
          </a:p>
          <a:p>
            <a:pPr>
              <a:lnSpc>
                <a:spcPct val="110000"/>
              </a:lnSpc>
            </a:pPr>
            <a:r>
              <a:rPr lang="en-AU" sz="1700"/>
              <a:t> </a:t>
            </a:r>
            <a:r>
              <a:rPr lang="en-AU" sz="1700" b="1"/>
              <a:t>3. Obtain a Yield – ‘Make sure you’re getting valuable results’</a:t>
            </a:r>
            <a:endParaRPr lang="en-AU" sz="1700"/>
          </a:p>
          <a:p>
            <a:pPr marL="0" indent="0">
              <a:lnSpc>
                <a:spcPct val="110000"/>
              </a:lnSpc>
              <a:buNone/>
            </a:pPr>
            <a:r>
              <a:rPr lang="en-AU" sz="1700"/>
              <a:t> </a:t>
            </a:r>
          </a:p>
          <a:p>
            <a:pPr>
              <a:lnSpc>
                <a:spcPct val="110000"/>
              </a:lnSpc>
            </a:pPr>
            <a:endParaRPr lang="en-US" sz="1700"/>
          </a:p>
        </p:txBody>
      </p:sp>
      <p:pic>
        <p:nvPicPr>
          <p:cNvPr id="5" name="Picture 4" descr="Sunflower">
            <a:extLst>
              <a:ext uri="{FF2B5EF4-FFF2-40B4-BE49-F238E27FC236}">
                <a16:creationId xmlns:a16="http://schemas.microsoft.com/office/drawing/2014/main" id="{05C9F0E9-D9DF-FC1C-B4A6-E7C6800FD3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137" r="12287" b="-2"/>
          <a:stretch/>
        </p:blipFill>
        <p:spPr>
          <a:xfrm>
            <a:off x="7318874" y="227"/>
            <a:ext cx="4066046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4" name="Rectangle 21">
            <a:extLst>
              <a:ext uri="{FF2B5EF4-FFF2-40B4-BE49-F238E27FC236}">
                <a16:creationId xmlns:a16="http://schemas.microsoft.com/office/drawing/2014/main" id="{8FB3060F-E739-42D0-B49B-587B1F7C0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2586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25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0E70F-BC9B-F34D-974D-C5F195191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r>
              <a:rPr lang="en-US" dirty="0"/>
              <a:t>Permaculture Design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0BA9D-F781-2548-941A-4B5E480CE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7991" y="1635236"/>
            <a:ext cx="5983606" cy="376089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AU" sz="2300" b="1" dirty="0"/>
              <a:t> </a:t>
            </a:r>
            <a:endParaRPr lang="en-AU" sz="2300" dirty="0"/>
          </a:p>
          <a:p>
            <a:pPr>
              <a:lnSpc>
                <a:spcPct val="100000"/>
              </a:lnSpc>
            </a:pPr>
            <a:r>
              <a:rPr lang="en-AU" sz="2300" dirty="0"/>
              <a:t> </a:t>
            </a:r>
            <a:r>
              <a:rPr lang="en-AU" sz="2300" b="1" dirty="0"/>
              <a:t>4. Use and Value Renewable Resources and Services</a:t>
            </a:r>
          </a:p>
          <a:p>
            <a:pPr>
              <a:lnSpc>
                <a:spcPct val="100000"/>
              </a:lnSpc>
            </a:pPr>
            <a:endParaRPr lang="en-AU" sz="2300" dirty="0"/>
          </a:p>
          <a:p>
            <a:pPr>
              <a:lnSpc>
                <a:spcPct val="100000"/>
              </a:lnSpc>
            </a:pPr>
            <a:r>
              <a:rPr lang="en-AU" sz="2300" dirty="0"/>
              <a:t> </a:t>
            </a:r>
            <a:r>
              <a:rPr lang="en-AU" sz="2300" b="1" dirty="0"/>
              <a:t>5. Produce no Waste</a:t>
            </a:r>
            <a:endParaRPr lang="en-US" sz="2300" dirty="0"/>
          </a:p>
        </p:txBody>
      </p:sp>
      <p:pic>
        <p:nvPicPr>
          <p:cNvPr id="15" name="Picture 4" descr="Small plant growing on soil">
            <a:extLst>
              <a:ext uri="{FF2B5EF4-FFF2-40B4-BE49-F238E27FC236}">
                <a16:creationId xmlns:a16="http://schemas.microsoft.com/office/drawing/2014/main" id="{992330B1-2B02-11A8-F4FE-276202309A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36" r="29201"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01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97B08B2-0DA5-4B7F-A47D-5C15ECFB0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5E81E2-00EE-6644-A9F9-E2A68A87C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51" r="9091" b="1538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C770FC-6D2D-4B73-8219-CFEB0B146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D31FDA-BCB5-4B8D-8FB8-8CCF019C9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90A298A-601D-412F-9A93-09DCA9DBE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74A3CD-596C-4FAC-8913-C98848CD2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A99299-7151-43AF-94CF-2ADA8412B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5" y="0"/>
            <a:ext cx="4431479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D78157-3967-7344-96E8-EBD81456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738" y="808056"/>
            <a:ext cx="2659944" cy="1225532"/>
          </a:xfrm>
        </p:spPr>
        <p:txBody>
          <a:bodyPr>
            <a:normAutofit/>
          </a:bodyPr>
          <a:lstStyle/>
          <a:p>
            <a:pPr algn="l"/>
            <a:r>
              <a:rPr lang="en-US" sz="2600"/>
              <a:t>Observation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034457C-8AFE-4333-6148-7EEADFAC0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6281" y="2171700"/>
            <a:ext cx="2668401" cy="3878243"/>
          </a:xfrm>
        </p:spPr>
        <p:txBody>
          <a:bodyPr>
            <a:normAutofit/>
          </a:bodyPr>
          <a:lstStyle/>
          <a:p>
            <a:r>
              <a:rPr lang="en-US" sz="1600" dirty="0"/>
              <a:t>Noticing without judgement.</a:t>
            </a:r>
          </a:p>
          <a:p>
            <a:r>
              <a:rPr lang="en-US" sz="1600" dirty="0"/>
              <a:t>Recording your observations.</a:t>
            </a:r>
          </a:p>
          <a:p>
            <a:r>
              <a:rPr lang="en-US" sz="1600" dirty="0"/>
              <a:t>Takes place over an entire year.  Slow and steady.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BB4655-F250-4A6F-9526-13AFF6118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3755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81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81AC5-3F95-9141-988B-2BFB6564E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314B2-5AD3-4340-8C5E-A4C8AEDDB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Wish list for your property</a:t>
            </a:r>
          </a:p>
          <a:p>
            <a:r>
              <a:rPr lang="en-US" dirty="0"/>
              <a:t>What do you want it to provide?</a:t>
            </a:r>
          </a:p>
          <a:p>
            <a:r>
              <a:rPr lang="en-US" dirty="0"/>
              <a:t>How much time do we have for our garden?</a:t>
            </a:r>
          </a:p>
          <a:p>
            <a:r>
              <a:rPr lang="en-US" dirty="0"/>
              <a:t>What do we like to eat?</a:t>
            </a:r>
          </a:p>
          <a:p>
            <a:r>
              <a:rPr lang="en-US" dirty="0"/>
              <a:t>Are we away from home a lot?</a:t>
            </a:r>
          </a:p>
          <a:p>
            <a:r>
              <a:rPr lang="en-US" dirty="0"/>
              <a:t>What is my budget – energy, time and financial.</a:t>
            </a:r>
          </a:p>
        </p:txBody>
      </p:sp>
    </p:spTree>
    <p:extLst>
      <p:ext uri="{BB962C8B-B14F-4D97-AF65-F5344CB8AC3E}">
        <p14:creationId xmlns:p14="http://schemas.microsoft.com/office/powerpoint/2010/main" val="1870162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E819EF56-0D05-401F-8D9D-A087F3B0E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46583D46-4F8A-48ED-9FC5-ACCFE5989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CFBF790-FF8B-4CA1-A78A-0ED655E74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2F99DFE0-DA13-4703-95B6-9CFDBD4A2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9580BCA-5EE9-4DE6-9060-8F5DFB3A0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66997ED0-2734-463E-AB2D-7DE229F57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2684AE-D213-DA40-B85A-A8D91B94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117" y="808056"/>
            <a:ext cx="3024722" cy="129442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/>
              <a:t>Site Analysis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60ECCAC-739E-4C22-866F-FD51CC0CF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761" y="0"/>
            <a:ext cx="556745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Content Placeholder 32">
            <a:extLst>
              <a:ext uri="{FF2B5EF4-FFF2-40B4-BE49-F238E27FC236}">
                <a16:creationId xmlns:a16="http://schemas.microsoft.com/office/drawing/2014/main" id="{CFD3792D-7E81-3A4E-A9BE-F40FAEED00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46814" y="1696222"/>
            <a:ext cx="4875554" cy="3445665"/>
          </a:xfrm>
          <a:prstGeom prst="rect">
            <a:avLst/>
          </a:prstGeom>
          <a:ln w="12700">
            <a:noFill/>
          </a:ln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ACDC68EF-9D08-46DF-9BD5-25822D9D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5691" y="231959"/>
            <a:ext cx="5078215" cy="6369675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6411D2BE-636D-674B-80DD-5882C2DB8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8118" y="2269314"/>
            <a:ext cx="3024722" cy="3780629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/>
              <a:t>Climate</a:t>
            </a:r>
          </a:p>
          <a:p>
            <a:r>
              <a:rPr lang="en-US" sz="1600" dirty="0"/>
              <a:t>Landform</a:t>
            </a:r>
          </a:p>
          <a:p>
            <a:r>
              <a:rPr lang="en-US" sz="1600" dirty="0"/>
              <a:t>Water</a:t>
            </a:r>
          </a:p>
          <a:p>
            <a:r>
              <a:rPr lang="en-US" sz="1600" dirty="0"/>
              <a:t>Access and Energy Flows</a:t>
            </a:r>
          </a:p>
          <a:p>
            <a:r>
              <a:rPr lang="en-US" sz="1600" dirty="0"/>
              <a:t>Existing Trees and Vegetation</a:t>
            </a:r>
          </a:p>
          <a:p>
            <a:r>
              <a:rPr lang="en-US" sz="1600" dirty="0"/>
              <a:t>Structures</a:t>
            </a:r>
          </a:p>
          <a:p>
            <a:r>
              <a:rPr lang="en-US" sz="1600" dirty="0"/>
              <a:t>Microclimates</a:t>
            </a:r>
          </a:p>
          <a:p>
            <a:r>
              <a:rPr lang="en-US" sz="1600" dirty="0"/>
              <a:t>Soil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FDEBBBE-12A0-4779-9A86-7AFEA7AE9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06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BEDFD2F-1480-498D-9A62-BA55B14A3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2D381FB-9400-4C85-9074-8D2C4A88D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48C39C2-D375-4197-8882-9EBD58C85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306EEC9-6E83-4555-A9D3-7910ED27B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86F7B80-3B04-4C72-BA77-E34EF7FAC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D1AC6C6-FE68-4B13-BFCF-D0E8B3D81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4CF728-C12F-F54A-A49C-A21570766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5" y="808056"/>
            <a:ext cx="2668106" cy="1077229"/>
          </a:xfrm>
        </p:spPr>
        <p:txBody>
          <a:bodyPr>
            <a:normAutofit/>
          </a:bodyPr>
          <a:lstStyle/>
          <a:p>
            <a:pPr algn="l"/>
            <a:r>
              <a:rPr lang="en-US" sz="2200"/>
              <a:t>Zone planning and making connections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7AE354-2C8B-83D4-B44B-DDDF664A7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444" y="2052116"/>
            <a:ext cx="2664217" cy="3997828"/>
          </a:xfrm>
        </p:spPr>
        <p:txBody>
          <a:bodyPr>
            <a:normAutofit/>
          </a:bodyPr>
          <a:lstStyle/>
          <a:p>
            <a:r>
              <a:rPr lang="en-US" sz="1600" dirty="0"/>
              <a:t>Group elements with similar needs/products together.</a:t>
            </a:r>
          </a:p>
          <a:p>
            <a:r>
              <a:rPr lang="en-US" sz="1600" dirty="0"/>
              <a:t>Position elements based on their energy requirements.</a:t>
            </a:r>
          </a:p>
          <a:p>
            <a:r>
              <a:rPr lang="en-US" sz="1600" dirty="0"/>
              <a:t>Build relationships and stack functions.</a:t>
            </a:r>
          </a:p>
          <a:p>
            <a:endParaRPr lang="en-US" sz="16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E2C0214-1438-4F5F-8BB7-847D7B2B3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151" y="0"/>
            <a:ext cx="595084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459781-B2F0-E54E-84E3-777A1D661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053" y="1552449"/>
            <a:ext cx="5303975" cy="3752562"/>
          </a:xfrm>
          <a:prstGeom prst="rect">
            <a:avLst/>
          </a:prstGeom>
          <a:ln w="12700">
            <a:noFill/>
          </a:ln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41CFFB3C-DBCC-498B-B635-CD1FA730D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6044" y="240175"/>
            <a:ext cx="5461080" cy="637183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BB289EA-43E0-4FC3-A38C-8168D8F18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00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1">
            <a:extLst>
              <a:ext uri="{FF2B5EF4-FFF2-40B4-BE49-F238E27FC236}">
                <a16:creationId xmlns:a16="http://schemas.microsoft.com/office/drawing/2014/main" id="{D028FBE5-2515-4CF7-9061-EDC988E0A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13">
            <a:extLst>
              <a:ext uri="{FF2B5EF4-FFF2-40B4-BE49-F238E27FC236}">
                <a16:creationId xmlns:a16="http://schemas.microsoft.com/office/drawing/2014/main" id="{10C2A92B-92F5-430A-A370-FD864418A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2" name="Picture 15">
            <a:extLst>
              <a:ext uri="{FF2B5EF4-FFF2-40B4-BE49-F238E27FC236}">
                <a16:creationId xmlns:a16="http://schemas.microsoft.com/office/drawing/2014/main" id="{C151BBAC-D417-4C14-AAFE-8AAA55B26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3" name="Rectangle 17">
            <a:extLst>
              <a:ext uri="{FF2B5EF4-FFF2-40B4-BE49-F238E27FC236}">
                <a16:creationId xmlns:a16="http://schemas.microsoft.com/office/drawing/2014/main" id="{7DBE5AD7-4CDA-4167-83AD-34003BB38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19">
            <a:extLst>
              <a:ext uri="{FF2B5EF4-FFF2-40B4-BE49-F238E27FC236}">
                <a16:creationId xmlns:a16="http://schemas.microsoft.com/office/drawing/2014/main" id="{3D580359-F271-4995-847D-4B9BBE8DE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1">
            <a:extLst>
              <a:ext uri="{FF2B5EF4-FFF2-40B4-BE49-F238E27FC236}">
                <a16:creationId xmlns:a16="http://schemas.microsoft.com/office/drawing/2014/main" id="{FFE338A2-FC59-4CD5-84F6-6D7B39CC5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E345DF-E5E6-4B41-A26A-23903B30D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704" y="808056"/>
            <a:ext cx="3013024" cy="1077229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Using permaculture practices to grow your garden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176916-2233-A043-A34E-45B181754B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34" r="3439" b="2"/>
          <a:stretch/>
        </p:blipFill>
        <p:spPr>
          <a:xfrm>
            <a:off x="1659296" y="647190"/>
            <a:ext cx="4914867" cy="5564283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6" name="Content Placeholder 8">
            <a:extLst>
              <a:ext uri="{FF2B5EF4-FFF2-40B4-BE49-F238E27FC236}">
                <a16:creationId xmlns:a16="http://schemas.microsoft.com/office/drawing/2014/main" id="{461E8746-CA2B-BA99-A313-1FA82A5D5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9704" y="2052116"/>
            <a:ext cx="3013025" cy="3997828"/>
          </a:xfrm>
        </p:spPr>
        <p:txBody>
          <a:bodyPr>
            <a:normAutofit/>
          </a:bodyPr>
          <a:lstStyle/>
          <a:p>
            <a:r>
              <a:rPr lang="en-US" sz="1800" dirty="0"/>
              <a:t>Low or no waste</a:t>
            </a:r>
          </a:p>
          <a:p>
            <a:r>
              <a:rPr lang="en-US" sz="1800" dirty="0"/>
              <a:t>Organic techniques</a:t>
            </a:r>
          </a:p>
          <a:p>
            <a:r>
              <a:rPr lang="en-US" sz="1800" dirty="0"/>
              <a:t>Closed loop systems</a:t>
            </a:r>
          </a:p>
          <a:p>
            <a:r>
              <a:rPr lang="en-US" sz="1800" dirty="0"/>
              <a:t>Prioritizing soil health</a:t>
            </a:r>
          </a:p>
          <a:p>
            <a:r>
              <a:rPr lang="en-US" sz="1800" dirty="0"/>
              <a:t>High yield, low input food production</a:t>
            </a:r>
          </a:p>
        </p:txBody>
      </p:sp>
      <p:sp>
        <p:nvSpPr>
          <p:cNvPr id="37" name="Rectangle 23">
            <a:extLst>
              <a:ext uri="{FF2B5EF4-FFF2-40B4-BE49-F238E27FC236}">
                <a16:creationId xmlns:a16="http://schemas.microsoft.com/office/drawing/2014/main" id="{A8F57220-9A7B-4037-B5C5-8BE03B333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90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295</Words>
  <Application>Microsoft Macintosh PowerPoint</Application>
  <PresentationFormat>Widescreen</PresentationFormat>
  <Paragraphs>65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MS Shell Dlg 2</vt:lpstr>
      <vt:lpstr>Wingdings</vt:lpstr>
      <vt:lpstr>Wingdings 3</vt:lpstr>
      <vt:lpstr>Madison</vt:lpstr>
      <vt:lpstr>Permaculture practices for the home garden.</vt:lpstr>
      <vt:lpstr>Ethics of Permaculture</vt:lpstr>
      <vt:lpstr>Permaculture Design Principles</vt:lpstr>
      <vt:lpstr>Permaculture Design Principles</vt:lpstr>
      <vt:lpstr>Observation</vt:lpstr>
      <vt:lpstr>People Analysis</vt:lpstr>
      <vt:lpstr>Site Analysis</vt:lpstr>
      <vt:lpstr>Zone planning and making connections</vt:lpstr>
      <vt:lpstr>Using permaculture practices to grow your garden</vt:lpstr>
      <vt:lpstr>Using permaculture practices to grow your garden   </vt:lpstr>
      <vt:lpstr>Community Sufficiency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Permaculture practices for the home garden.</dc:title>
  <dc:creator>Kirsty Tasker</dc:creator>
  <cp:lastModifiedBy>Kirsty Tasker</cp:lastModifiedBy>
  <cp:revision>2</cp:revision>
  <dcterms:created xsi:type="dcterms:W3CDTF">2023-03-14T04:40:24Z</dcterms:created>
  <dcterms:modified xsi:type="dcterms:W3CDTF">2023-03-14T05:05:58Z</dcterms:modified>
</cp:coreProperties>
</file>